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71" r:id="rId3"/>
    <p:sldId id="280" r:id="rId4"/>
    <p:sldId id="281" r:id="rId5"/>
    <p:sldId id="262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8E9"/>
    <a:srgbClr val="4EBBE2"/>
    <a:srgbClr val="63BBCD"/>
    <a:srgbClr val="76ABBA"/>
    <a:srgbClr val="6CBEC4"/>
    <a:srgbClr val="5FAED1"/>
    <a:srgbClr val="6F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E72CC-C4FA-40B3-B8D1-08FDDA6CC570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D2656-1440-4E5F-81FF-080C0894B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2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0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1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4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02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92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70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0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50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9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28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3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1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4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8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5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2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4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3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6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F64E-A69D-4482-A0E5-33103BFA81A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A2021-1A9C-435A-86A8-20001BAE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7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veminds.org/" TargetMode="External"/><Relationship Id="rId2" Type="http://schemas.openxmlformats.org/officeDocument/2006/relationships/hyperlink" Target="mailto:laura@activemind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27"/>
          <a:stretch/>
        </p:blipFill>
        <p:spPr>
          <a:xfrm>
            <a:off x="4755779" y="2476953"/>
            <a:ext cx="3195948" cy="2138072"/>
          </a:xfrm>
          <a:prstGeom prst="rect">
            <a:avLst/>
          </a:prstGeom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4470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5018" y="1966144"/>
            <a:ext cx="4185763" cy="26588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5000" dirty="0">
                <a:solidFill>
                  <a:schemeClr val="bg1"/>
                </a:solidFill>
              </a:rPr>
              <a:t>Innovations &amp; Best Practices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73537" y="3767935"/>
            <a:ext cx="38402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/>
          <p:cNvSpPr txBox="1">
            <a:spLocks/>
          </p:cNvSpPr>
          <p:nvPr/>
        </p:nvSpPr>
        <p:spPr>
          <a:xfrm>
            <a:off x="-3830163" y="4054637"/>
            <a:ext cx="8176103" cy="5603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70000"/>
              </a:lnSpc>
              <a:buNone/>
            </a:pPr>
            <a:r>
              <a:rPr lang="en-US" sz="1800" dirty="0">
                <a:solidFill>
                  <a:schemeClr val="bg1"/>
                </a:solidFill>
              </a:rPr>
              <a:t>GLCA Presidential Summit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on Mental Health and Wellness</a:t>
            </a:r>
          </a:p>
          <a:p>
            <a:pPr marL="0" indent="0" algn="r">
              <a:lnSpc>
                <a:spcPct val="70000"/>
              </a:lnSpc>
              <a:buNone/>
            </a:pPr>
            <a:r>
              <a:rPr lang="en-US" sz="1800" dirty="0">
                <a:solidFill>
                  <a:schemeClr val="bg1"/>
                </a:solidFill>
              </a:rPr>
              <a:t>December 12, 2019</a:t>
            </a:r>
          </a:p>
        </p:txBody>
      </p:sp>
    </p:spTree>
    <p:extLst>
      <p:ext uri="{BB962C8B-B14F-4D97-AF65-F5344CB8AC3E}">
        <p14:creationId xmlns:p14="http://schemas.microsoft.com/office/powerpoint/2010/main" val="349638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F2F33-F12D-2A47-8DCC-1B7F93AEF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150"/>
          <a:stretch/>
        </p:blipFill>
        <p:spPr>
          <a:xfrm rot="43080000">
            <a:off x="853377" y="1003258"/>
            <a:ext cx="7437246" cy="4764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1189A-53A6-7A4A-918D-53BBFA2D9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756" y="6085240"/>
            <a:ext cx="696879" cy="6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3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447472"/>
            <a:ext cx="8233971" cy="1785672"/>
          </a:xfrm>
        </p:spPr>
        <p:txBody>
          <a:bodyPr>
            <a:normAutofit/>
          </a:bodyPr>
          <a:lstStyle/>
          <a:p>
            <a:r>
              <a:rPr lang="en-US" b="1" dirty="0"/>
              <a:t>Policy and Systems Change Trends </a:t>
            </a:r>
            <a:br>
              <a:rPr lang="en-US" b="1" dirty="0"/>
            </a:br>
            <a:r>
              <a:rPr lang="en-US" b="1" dirty="0"/>
              <a:t>among Student Advocates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86698" y="2290122"/>
            <a:ext cx="8233969" cy="2993077"/>
          </a:xfrm>
        </p:spPr>
        <p:txBody>
          <a:bodyPr>
            <a:noAutofit/>
          </a:bodyPr>
          <a:lstStyle/>
          <a:p>
            <a:r>
              <a:rPr lang="en-US" sz="2000" dirty="0"/>
              <a:t>Funding and resources for mental health services (45%)</a:t>
            </a:r>
          </a:p>
          <a:p>
            <a:r>
              <a:rPr lang="en-US" sz="2000" dirty="0"/>
              <a:t>Requiring inclusion of counseling center resources on ID cards, syllabi, dormitories, etc. (28%)</a:t>
            </a:r>
          </a:p>
          <a:p>
            <a:r>
              <a:rPr lang="en-US" sz="2000" dirty="0"/>
              <a:t>Integration of mental health into first-year experiences (21%)</a:t>
            </a:r>
          </a:p>
          <a:p>
            <a:r>
              <a:rPr lang="en-US" sz="2000" dirty="0"/>
              <a:t>Leave of absence policies (5%)</a:t>
            </a:r>
          </a:p>
          <a:p>
            <a:r>
              <a:rPr lang="en-US" sz="2000" dirty="0"/>
              <a:t>Training for key stakeholders on campus (3%)</a:t>
            </a:r>
          </a:p>
          <a:p>
            <a:r>
              <a:rPr lang="en-US" sz="2000" dirty="0"/>
              <a:t>Reduction in means of suicide (1%)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85137E-D135-5849-8CFC-32B9945AE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756" y="6085240"/>
            <a:ext cx="696879" cy="6968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A66916-68E5-9A45-8007-CC750DDCA624}"/>
              </a:ext>
            </a:extLst>
          </p:cNvPr>
          <p:cNvSpPr/>
          <p:nvPr/>
        </p:nvSpPr>
        <p:spPr>
          <a:xfrm>
            <a:off x="486696" y="5283199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www.activeminds.org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/transform</a:t>
            </a:r>
          </a:p>
        </p:txBody>
      </p:sp>
    </p:spTree>
    <p:extLst>
      <p:ext uri="{BB962C8B-B14F-4D97-AF65-F5344CB8AC3E}">
        <p14:creationId xmlns:p14="http://schemas.microsoft.com/office/powerpoint/2010/main" val="251346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447472"/>
            <a:ext cx="5563907" cy="1785672"/>
          </a:xfrm>
        </p:spPr>
        <p:txBody>
          <a:bodyPr>
            <a:normAutofit/>
          </a:bodyPr>
          <a:lstStyle/>
          <a:p>
            <a:r>
              <a:rPr lang="en-US" b="1" dirty="0"/>
              <a:t>Active Minds</a:t>
            </a:r>
            <a:br>
              <a:rPr lang="en-US" b="1" dirty="0"/>
            </a:br>
            <a:r>
              <a:rPr lang="en-US" b="1" dirty="0"/>
              <a:t>Healthy Campus Award</a:t>
            </a:r>
            <a:br>
              <a:rPr lang="en-US" b="1" dirty="0"/>
            </a:br>
            <a:r>
              <a:rPr lang="en-US" b="1" dirty="0"/>
              <a:t>Criteria: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86698" y="2290123"/>
            <a:ext cx="4939867" cy="2839064"/>
          </a:xfrm>
        </p:spPr>
        <p:txBody>
          <a:bodyPr>
            <a:noAutofit/>
          </a:bodyPr>
          <a:lstStyle/>
          <a:p>
            <a:r>
              <a:rPr lang="en-US" sz="2000" dirty="0"/>
              <a:t>Collective, strategic approach</a:t>
            </a:r>
          </a:p>
          <a:p>
            <a:r>
              <a:rPr lang="en-US" sz="2000" dirty="0"/>
              <a:t>Pursue health comprehensively</a:t>
            </a:r>
          </a:p>
          <a:p>
            <a:r>
              <a:rPr lang="en-US" sz="2000" dirty="0"/>
              <a:t>Champion student voices</a:t>
            </a:r>
          </a:p>
          <a:p>
            <a:r>
              <a:rPr lang="en-US" sz="2000" dirty="0"/>
              <a:t>Provide equal opportunities for health</a:t>
            </a:r>
          </a:p>
          <a:p>
            <a:r>
              <a:rPr lang="en-US" sz="2000" dirty="0"/>
              <a:t>Provide responsive, accessible clinical services</a:t>
            </a:r>
          </a:p>
          <a:p>
            <a:r>
              <a:rPr lang="en-US" sz="2000" dirty="0"/>
              <a:t>Enact policy and systems change</a:t>
            </a:r>
          </a:p>
          <a:p>
            <a:r>
              <a:rPr lang="en-US" sz="2000" dirty="0"/>
              <a:t>Make the most of available resources</a:t>
            </a:r>
          </a:p>
          <a:p>
            <a:r>
              <a:rPr lang="en-US" sz="2000" dirty="0"/>
              <a:t>Measure results to drive change</a:t>
            </a:r>
          </a:p>
          <a:p>
            <a:r>
              <a:rPr lang="en-US" sz="2000" dirty="0"/>
              <a:t>Address emerging issues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85137E-D135-5849-8CFC-32B9945AE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756" y="6085240"/>
            <a:ext cx="696879" cy="696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D8709F-47C8-A74F-9672-4B1F010BE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53" y="904056"/>
            <a:ext cx="3546134" cy="45823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A66916-68E5-9A45-8007-CC750DDCA624}"/>
              </a:ext>
            </a:extLst>
          </p:cNvPr>
          <p:cNvSpPr/>
          <p:nvPr/>
        </p:nvSpPr>
        <p:spPr>
          <a:xfrm>
            <a:off x="5174253" y="5584612"/>
            <a:ext cx="2969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www.activeminds.org</a:t>
            </a:r>
            <a:r>
              <a:rPr lang="en-US" b="1" dirty="0">
                <a:solidFill>
                  <a:schemeClr val="accent1"/>
                </a:solidFill>
              </a:rPr>
              <a:t>/award</a:t>
            </a:r>
          </a:p>
        </p:txBody>
      </p:sp>
    </p:spTree>
    <p:extLst>
      <p:ext uri="{BB962C8B-B14F-4D97-AF65-F5344CB8AC3E}">
        <p14:creationId xmlns:p14="http://schemas.microsoft.com/office/powerpoint/2010/main" val="299748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63" y="163673"/>
            <a:ext cx="8764290" cy="6476214"/>
          </a:xfrm>
          <a:prstGeom prst="rect">
            <a:avLst/>
          </a:prstGeom>
          <a:solidFill>
            <a:srgbClr val="EA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668" y="1011012"/>
            <a:ext cx="4672585" cy="493024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Laura Horne, MPH, CHES</a:t>
            </a:r>
            <a:br>
              <a:rPr lang="en-US" sz="2400" dirty="0"/>
            </a:br>
            <a:r>
              <a:rPr lang="en-US" sz="2400" dirty="0"/>
              <a:t>Chief Program Officer</a:t>
            </a:r>
            <a:br>
              <a:rPr lang="en-US" sz="2400" dirty="0"/>
            </a:br>
            <a:r>
              <a:rPr lang="en-US" sz="2400" dirty="0"/>
              <a:t>Active Minds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laura@activeminds.org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www.activeminds.org</a:t>
            </a:r>
            <a:r>
              <a:rPr lang="en-US" sz="24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39" y="82319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For more information: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4164987" y="1677971"/>
            <a:ext cx="11088" cy="3324174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FC86E81-A3B0-144B-95D4-B200A731A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756" y="6085240"/>
            <a:ext cx="696879" cy="6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7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181</Words>
  <Application>Microsoft Macintosh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Impact</vt:lpstr>
      <vt:lpstr>Office Theme</vt:lpstr>
      <vt:lpstr>1_Office Theme</vt:lpstr>
      <vt:lpstr>PowerPoint Presentation</vt:lpstr>
      <vt:lpstr>PowerPoint Presentation</vt:lpstr>
      <vt:lpstr>Policy and Systems Change Trends  among Student Advocates</vt:lpstr>
      <vt:lpstr>Active Minds Healthy Campus Award Criteria:</vt:lpstr>
      <vt:lpstr>For more information: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Horne</dc:creator>
  <cp:lastModifiedBy>Laura Horne</cp:lastModifiedBy>
  <cp:revision>6</cp:revision>
  <dcterms:created xsi:type="dcterms:W3CDTF">2019-09-16T10:16:20Z</dcterms:created>
  <dcterms:modified xsi:type="dcterms:W3CDTF">2019-12-09T14:39:18Z</dcterms:modified>
</cp:coreProperties>
</file>